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1214" r:id="rId5"/>
    <p:sldId id="2539" r:id="rId6"/>
    <p:sldId id="1569" r:id="rId7"/>
    <p:sldId id="2535" r:id="rId8"/>
    <p:sldId id="1425" r:id="rId9"/>
    <p:sldId id="1490" r:id="rId10"/>
    <p:sldId id="1489" r:id="rId11"/>
    <p:sldId id="1565" r:id="rId12"/>
    <p:sldId id="1494" r:id="rId13"/>
    <p:sldId id="1493" r:id="rId14"/>
    <p:sldId id="1563" r:id="rId15"/>
    <p:sldId id="1511" r:id="rId16"/>
    <p:sldId id="1512" r:id="rId17"/>
    <p:sldId id="1513" r:id="rId18"/>
    <p:sldId id="1514" r:id="rId19"/>
    <p:sldId id="1516" r:id="rId20"/>
    <p:sldId id="1517" r:id="rId21"/>
    <p:sldId id="1515" r:id="rId22"/>
    <p:sldId id="1518" r:id="rId23"/>
    <p:sldId id="1519" r:id="rId24"/>
    <p:sldId id="1580" r:id="rId25"/>
    <p:sldId id="1520" r:id="rId26"/>
    <p:sldId id="1550" r:id="rId27"/>
    <p:sldId id="1575" r:id="rId28"/>
    <p:sldId id="1534" r:id="rId29"/>
    <p:sldId id="1537" r:id="rId30"/>
    <p:sldId id="1578" r:id="rId31"/>
    <p:sldId id="2529" r:id="rId32"/>
    <p:sldId id="2431" r:id="rId33"/>
    <p:sldId id="2533" r:id="rId34"/>
    <p:sldId id="1564" r:id="rId35"/>
    <p:sldId id="1477" r:id="rId36"/>
    <p:sldId id="1479" r:id="rId37"/>
    <p:sldId id="1582" r:id="rId38"/>
    <p:sldId id="1568" r:id="rId39"/>
    <p:sldId id="1541" r:id="rId40"/>
    <p:sldId id="1542" r:id="rId41"/>
    <p:sldId id="1581" r:id="rId42"/>
    <p:sldId id="2538" r:id="rId43"/>
    <p:sldId id="2536" r:id="rId44"/>
    <p:sldId id="2537" r:id="rId45"/>
    <p:sldId id="1487" r:id="rId4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33CC33"/>
    <a:srgbClr val="FF9900"/>
    <a:srgbClr val="9900FF"/>
    <a:srgbClr val="CCFFFF"/>
    <a:srgbClr val="CC0000"/>
    <a:srgbClr val="C5F3FF"/>
    <a:srgbClr val="003366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32" autoAdjust="0"/>
    <p:restoredTop sz="93172" autoAdjust="0"/>
  </p:normalViewPr>
  <p:slideViewPr>
    <p:cSldViewPr snapToGrid="0">
      <p:cViewPr varScale="1">
        <p:scale>
          <a:sx n="63" d="100"/>
          <a:sy n="63" d="100"/>
        </p:scale>
        <p:origin x="664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62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deman, Christopher" userId="43b95ad6-b8e0-40d3-ac51-68d3541aa8c0" providerId="ADAL" clId="{A9F4076C-89F1-4403-B736-298ECBB652C2}"/>
    <pc:docChg chg="undo modSld">
      <pc:chgData name="Wiedeman, Christopher" userId="43b95ad6-b8e0-40d3-ac51-68d3541aa8c0" providerId="ADAL" clId="{A9F4076C-89F1-4403-B736-298ECBB652C2}" dt="2019-08-30T02:16:14.413" v="69" actId="20577"/>
      <pc:docMkLst>
        <pc:docMk/>
      </pc:docMkLst>
      <pc:sldChg chg="modSp">
        <pc:chgData name="Wiedeman, Christopher" userId="43b95ad6-b8e0-40d3-ac51-68d3541aa8c0" providerId="ADAL" clId="{A9F4076C-89F1-4403-B736-298ECBB652C2}" dt="2019-08-30T02:16:14.413" v="69" actId="20577"/>
        <pc:sldMkLst>
          <pc:docMk/>
          <pc:sldMk cId="918274785" sldId="1562"/>
        </pc:sldMkLst>
        <pc:spChg chg="mod">
          <ac:chgData name="Wiedeman, Christopher" userId="43b95ad6-b8e0-40d3-ac51-68d3541aa8c0" providerId="ADAL" clId="{A9F4076C-89F1-4403-B736-298ECBB652C2}" dt="2019-08-30T02:16:14.413" v="69" actId="20577"/>
          <ac:spMkLst>
            <pc:docMk/>
            <pc:sldMk cId="918274785" sldId="1562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8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8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8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8/26/2024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Courier New" panose="02070309020205020404" pitchFamily="49" charset="0"/>
              <a:buChar char="o"/>
              <a:defRPr/>
            </a:lvl1pPr>
            <a:lvl2pPr marL="740664" indent="-285750">
              <a:buFont typeface="Courier New" panose="02070309020205020404" pitchFamily="49" charset="0"/>
              <a:buChar char="o"/>
              <a:defRPr/>
            </a:lvl2pPr>
            <a:lvl3pPr marL="996696" indent="-228600">
              <a:buFont typeface="Courier New" panose="02070309020205020404" pitchFamily="49" charset="0"/>
              <a:buChar char="o"/>
              <a:defRPr/>
            </a:lvl3pPr>
            <a:lvl4pPr marL="1261872" indent="-228600">
              <a:buFont typeface="Courier New" panose="02070309020205020404" pitchFamily="49" charset="0"/>
              <a:buChar char="o"/>
              <a:defRPr/>
            </a:lvl4pPr>
            <a:lvl5pPr marL="1481328" indent="-210312">
              <a:buFont typeface="Courier New" panose="02070309020205020404" pitchFamily="49" charset="0"/>
              <a:buChar char="o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C854-A830-46F9-8731-1A14C89D0846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h.gov/news-events/news-releases/nih-uses-photon-counting-ct-scanner-patients-first-tim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marsbioimaging.com/mar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affairs.org/doi/full/10.1377/hlthaff.20.5.3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6429262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rpi.edu/ge-wa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ully3d.org/rpi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viewresearch.com/industry-analysis/medical-imaging-systems-marke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-8755" y="1959429"/>
            <a:ext cx="12192000" cy="25031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Medical Imaging with Machine Intelligence 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Wang,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PhD,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Aug.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2024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Jobs</a:t>
            </a:r>
          </a:p>
        </p:txBody>
      </p:sp>
      <p:pic>
        <p:nvPicPr>
          <p:cNvPr id="6146" name="Picture 2" descr="AI 1 SH 02.08.2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41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28" y="2712065"/>
            <a:ext cx="11835215" cy="2484783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Why: </a:t>
            </a:r>
            <a:r>
              <a:rPr lang="en-US" sz="3600" b="0" dirty="0"/>
              <a:t>Health-related Knowledge, Career Opportunities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What: </a:t>
            </a:r>
            <a:r>
              <a:rPr lang="en-US" sz="3600" b="0" dirty="0">
                <a:solidFill>
                  <a:srgbClr val="FF0000"/>
                </a:solidFill>
              </a:rPr>
              <a:t>Major Modalities, Deep Learning-based Imaging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dirty="0"/>
              <a:t>How: </a:t>
            </a:r>
            <a:r>
              <a:rPr lang="en-US" altLang="zh-CN" sz="3600" b="0" dirty="0"/>
              <a:t>Pre-requisite</a:t>
            </a:r>
            <a:r>
              <a:rPr lang="en-US" altLang="zh-CN" sz="3600" dirty="0"/>
              <a:t>, </a:t>
            </a:r>
            <a:r>
              <a:rPr lang="en-US" altLang="zh-CN" sz="3600" b="0" dirty="0"/>
              <a:t>Textbooks, Hands-on, Grading</a:t>
            </a:r>
          </a:p>
        </p:txBody>
      </p:sp>
    </p:spTree>
    <p:extLst>
      <p:ext uri="{BB962C8B-B14F-4D97-AF65-F5344CB8AC3E}">
        <p14:creationId xmlns:p14="http://schemas.microsoft.com/office/powerpoint/2010/main" val="276108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First X-ray Picture</a:t>
            </a:r>
            <a:endParaRPr lang="en-US" sz="4800" dirty="0"/>
          </a:p>
        </p:txBody>
      </p:sp>
      <p:pic>
        <p:nvPicPr>
          <p:cNvPr id="4" name="Picture 2" descr="Image result for x-ray nobel pr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14274"/>
            <a:ext cx="9144000" cy="49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20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X-ray Radiography</a:t>
            </a:r>
          </a:p>
        </p:txBody>
      </p:sp>
      <p:pic>
        <p:nvPicPr>
          <p:cNvPr id="4" name="Picture 2" descr="http://www.4hearingtest.com/Images/Digital-Radi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8" y="1759228"/>
            <a:ext cx="6834909" cy="476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4" y="1759228"/>
            <a:ext cx="5126182" cy="47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18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Computed Tomography (CT)</a:t>
            </a:r>
          </a:p>
        </p:txBody>
      </p:sp>
      <p:pic>
        <p:nvPicPr>
          <p:cNvPr id="5" name="Picture 6" descr="http://projects.galter.northwestern.edu/x-ray/abdomen/ct/transverse3/images/xr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748" y="1880785"/>
            <a:ext cx="54673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3" y="1880785"/>
            <a:ext cx="63912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Photon-counting Spectral (Color) CT</a:t>
            </a:r>
          </a:p>
        </p:txBody>
      </p:sp>
      <p:pic>
        <p:nvPicPr>
          <p:cNvPr id="30722" name="Picture 2" descr="Image result for photon-counting 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47" y="1573890"/>
            <a:ext cx="4550126" cy="454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203576" y="6177330"/>
            <a:ext cx="87398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https://www.nih.gov/news-events/news-releases/nih-uses-photon-counting-ct-scanner-patients-first-time</a:t>
            </a:r>
            <a:endParaRPr lang="en-US" sz="1400" dirty="0"/>
          </a:p>
          <a:p>
            <a:pPr algn="r"/>
            <a:r>
              <a:rPr lang="en-US" sz="1400" dirty="0">
                <a:hlinkClick r:id="rId4"/>
              </a:rPr>
              <a:t>https://www.marsbioimaging.com/mars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672" y="1573889"/>
            <a:ext cx="4886092" cy="45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0" dirty="0"/>
              <a:t>Positron Emission Tomography (PET)</a:t>
            </a:r>
            <a:endParaRPr lang="en-US" sz="4800" dirty="0"/>
          </a:p>
        </p:txBody>
      </p:sp>
      <p:pic>
        <p:nvPicPr>
          <p:cNvPr id="4" name="Picture 2" descr="http://www.medicine.usask.ca/medical-imaging/clinical_services/images/PET_CT%20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5" y="2504766"/>
            <a:ext cx="7278338" cy="356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26" y="2126606"/>
            <a:ext cx="4245395" cy="40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7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0" dirty="0"/>
              <a:t>Single Photon Emission CT (SPECT)</a:t>
            </a:r>
            <a:endParaRPr lang="en-US" sz="4800" dirty="0"/>
          </a:p>
        </p:txBody>
      </p:sp>
      <p:pic>
        <p:nvPicPr>
          <p:cNvPr id="4" name="Picture 2" descr="http://cdn.medgadget.com/wp-content/uploads/2012/06/GE-Optima-NM-CT-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9" y="1870057"/>
            <a:ext cx="7843101" cy="443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010" y="1870057"/>
            <a:ext cx="4244008" cy="44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0" dirty="0"/>
              <a:t>Magnetic Resonance Imaging (MRI)</a:t>
            </a:r>
            <a:endParaRPr lang="en-US" sz="4800" dirty="0"/>
          </a:p>
        </p:txBody>
      </p:sp>
      <p:pic>
        <p:nvPicPr>
          <p:cNvPr id="5" name="Picture 4" descr="https://encrypted-tbn3.gstatic.com/images?q=tbn:ANd9GcQiQtiqRfoCfDckdEDR74kNgZ7I_IDrozzWRBwii4HXgRgMP4W8C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904" y="1959982"/>
            <a:ext cx="4552006" cy="418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" y="1959982"/>
            <a:ext cx="7636336" cy="41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0" dirty="0"/>
              <a:t>Ultrasonic (US) Imaging</a:t>
            </a:r>
            <a:endParaRPr lang="en-US" sz="4800" dirty="0"/>
          </a:p>
        </p:txBody>
      </p:sp>
      <p:pic>
        <p:nvPicPr>
          <p:cNvPr id="4" name="Picture 2" descr="http://upload.wikimedia.org/wikipedia/commons/2/2f/CRL_Crown_rump_lengh_12_weeks_ecografia_Dr._Wolfgang_Moro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22" y="1630384"/>
            <a:ext cx="6426978" cy="48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buy-online.com.cn/PIC/PIC/20087119564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23" y="1630384"/>
            <a:ext cx="3072882" cy="515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12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Schedule for F24 </a:t>
            </a:r>
            <a:r>
              <a:rPr lang="en-US" sz="4800" b="0" dirty="0"/>
              <a:t>(Tentative)</a:t>
            </a:r>
            <a:endParaRPr lang="en-US" sz="4400" b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14163"/>
              </p:ext>
            </p:extLst>
          </p:nvPr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08/30</a:t>
                      </a:r>
                      <a:endParaRPr lang="en-US" sz="14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CT Recon (Fan-beam)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CT Recon (Cone-beam: Approx)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CT Recon (Cone-beam: Exact)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CT Recon (Truncated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10/04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Deep Learning 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Deep Imaging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10/25</a:t>
                      </a:r>
                      <a:endParaRPr lang="en-US" sz="14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11/01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Generative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11/08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Physics-inspired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Diffusion-based Imaging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11/15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Foundation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11/29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12/06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GUIDE Issues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12/13</a:t>
                      </a:r>
                      <a:endParaRPr lang="en-US" sz="14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1016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</p:spTree>
    <p:extLst>
      <p:ext uri="{BB962C8B-B14F-4D97-AF65-F5344CB8AC3E}">
        <p14:creationId xmlns:p14="http://schemas.microsoft.com/office/powerpoint/2010/main" val="108629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Optical Coherence Tomography (OCT)</a:t>
            </a:r>
            <a:endParaRPr lang="en-US" sz="4800" dirty="0"/>
          </a:p>
        </p:txBody>
      </p:sp>
      <p:pic>
        <p:nvPicPr>
          <p:cNvPr id="4" name="Picture 2" descr="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487" y="1654357"/>
            <a:ext cx="7557025" cy="488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1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Best Innovative Medical 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88" y="1426464"/>
            <a:ext cx="7557024" cy="44504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2853" y="5859615"/>
            <a:ext cx="9958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most important innovation by a considerable margin is magnetic resonance imaging (MRI) and computed tomography (CT) scanning, …”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259014" y="6550223"/>
            <a:ext cx="8859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https://www.healthaffairs.org/doi/full/10.1377/hlthaff.20.5.30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3602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Multimodality Tomography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03" y="4485274"/>
            <a:ext cx="9144606" cy="182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03904" y="4378889"/>
            <a:ext cx="9144598" cy="3482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Tx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54581" y="6286908"/>
            <a:ext cx="1770352" cy="3482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Tx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16509" y="6286908"/>
            <a:ext cx="2451744" cy="3482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Tx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Operating Room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8608523" y="6286908"/>
            <a:ext cx="1770352" cy="3482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Tx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PET-CT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35973" y="4137043"/>
            <a:ext cx="1770352" cy="696463"/>
          </a:xfrm>
        </p:spPr>
        <p:txBody>
          <a:bodyPr/>
          <a:lstStyle/>
          <a:p>
            <a:pPr marL="68580" indent="0">
              <a:spcBef>
                <a:spcPts val="0"/>
              </a:spcBef>
              <a:buNone/>
            </a:pPr>
            <a:r>
              <a:rPr lang="en-US" sz="2000" dirty="0"/>
              <a:t>PET-CT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797901" y="4137043"/>
            <a:ext cx="1770352" cy="69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Tx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SPECT-CT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595662" y="4137043"/>
            <a:ext cx="1770352" cy="69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Tx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PET-MRI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806" y="1638910"/>
            <a:ext cx="2329614" cy="253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04" y="1638910"/>
            <a:ext cx="3726503" cy="253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16" y="1638910"/>
            <a:ext cx="2672787" cy="25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17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Simultaneous CT-MRI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427" y="1448235"/>
            <a:ext cx="8529145" cy="4678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7102" y="6248399"/>
            <a:ext cx="7380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https://www.ncbi.nlm.nih.gov/pubmed/26429262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125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Point of Care Imaging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82225" y="2702759"/>
            <a:ext cx="2074850" cy="1762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42" y="2286856"/>
            <a:ext cx="2624765" cy="2287505"/>
          </a:xfrm>
          <a:prstGeom prst="rect">
            <a:avLst/>
          </a:prstGeom>
        </p:spPr>
      </p:pic>
      <p:sp>
        <p:nvSpPr>
          <p:cNvPr id="6" name="TextBox 40">
            <a:extLst>
              <a:ext uri="{FF2B5EF4-FFF2-40B4-BE49-F238E27FC236}">
                <a16:creationId xmlns:a16="http://schemas.microsoft.com/office/drawing/2014/main" id="{936C9AAB-B518-451F-BC9B-12F6E9473C14}"/>
              </a:ext>
            </a:extLst>
          </p:cNvPr>
          <p:cNvSpPr txBox="1"/>
          <p:nvPr/>
        </p:nvSpPr>
        <p:spPr>
          <a:xfrm>
            <a:off x="542924" y="4580711"/>
            <a:ext cx="295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Mobile C-arm / CT</a:t>
            </a:r>
          </a:p>
        </p:txBody>
      </p:sp>
      <p:sp>
        <p:nvSpPr>
          <p:cNvPr id="7" name="TextBox 40">
            <a:extLst>
              <a:ext uri="{FF2B5EF4-FFF2-40B4-BE49-F238E27FC236}">
                <a16:creationId xmlns:a16="http://schemas.microsoft.com/office/drawing/2014/main" id="{936C9AAB-B518-451F-BC9B-12F6E9473C14}"/>
              </a:ext>
            </a:extLst>
          </p:cNvPr>
          <p:cNvSpPr txBox="1"/>
          <p:nvPr/>
        </p:nvSpPr>
        <p:spPr>
          <a:xfrm>
            <a:off x="5731161" y="4580711"/>
            <a:ext cx="215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Light-weight </a:t>
            </a:r>
            <a:r>
              <a:rPr lang="el-GR" sz="1400" b="1" dirty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-Camera</a:t>
            </a:r>
          </a:p>
        </p:txBody>
      </p:sp>
      <p:sp>
        <p:nvSpPr>
          <p:cNvPr id="8" name="TextBox 40">
            <a:extLst>
              <a:ext uri="{FF2B5EF4-FFF2-40B4-BE49-F238E27FC236}">
                <a16:creationId xmlns:a16="http://schemas.microsoft.com/office/drawing/2014/main" id="{936C9AAB-B518-451F-BC9B-12F6E9473C14}"/>
              </a:ext>
            </a:extLst>
          </p:cNvPr>
          <p:cNvSpPr txBox="1"/>
          <p:nvPr/>
        </p:nvSpPr>
        <p:spPr>
          <a:xfrm>
            <a:off x="9753191" y="4580711"/>
            <a:ext cx="210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Portable Ultrasound</a:t>
            </a:r>
          </a:p>
        </p:txBody>
      </p:sp>
      <p:cxnSp>
        <p:nvCxnSpPr>
          <p:cNvPr id="9" name="Curved Connector 56"/>
          <p:cNvCxnSpPr>
            <a:stCxn id="6" idx="2"/>
            <a:endCxn id="8" idx="2"/>
          </p:cNvCxnSpPr>
          <p:nvPr/>
        </p:nvCxnSpPr>
        <p:spPr>
          <a:xfrm rot="16200000" flipH="1">
            <a:off x="6412513" y="495868"/>
            <a:ext cx="12700" cy="8785240"/>
          </a:xfrm>
          <a:prstGeom prst="bentConnector3">
            <a:avLst>
              <a:gd name="adj1" fmla="val 2846740"/>
            </a:avLst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C462CD-5F92-4445-A00D-BC4634758BA4}"/>
              </a:ext>
            </a:extLst>
          </p:cNvPr>
          <p:cNvSpPr txBox="1"/>
          <p:nvPr/>
        </p:nvSpPr>
        <p:spPr>
          <a:xfrm>
            <a:off x="2026242" y="5343087"/>
            <a:ext cx="877889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These Modalities Can Be Paired or Integrated in Any Reasonable Combination</a:t>
            </a:r>
          </a:p>
        </p:txBody>
      </p:sp>
      <p:pic>
        <p:nvPicPr>
          <p:cNvPr id="11" name="Picture 4" descr="Image result for portable ct scanner omni-tom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93921" y="2708895"/>
            <a:ext cx="1854801" cy="17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40">
            <a:extLst>
              <a:ext uri="{FF2B5EF4-FFF2-40B4-BE49-F238E27FC236}">
                <a16:creationId xmlns:a16="http://schemas.microsoft.com/office/drawing/2014/main" id="{936C9AAB-B518-451F-BC9B-12F6E9473C14}"/>
              </a:ext>
            </a:extLst>
          </p:cNvPr>
          <p:cNvSpPr txBox="1"/>
          <p:nvPr/>
        </p:nvSpPr>
        <p:spPr>
          <a:xfrm>
            <a:off x="4089576" y="4580711"/>
            <a:ext cx="1788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Wearable PET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397" y="2156251"/>
            <a:ext cx="1609135" cy="2350272"/>
          </a:xfrm>
          <a:prstGeom prst="rect">
            <a:avLst/>
          </a:prstGeom>
        </p:spPr>
      </p:pic>
      <p:sp>
        <p:nvSpPr>
          <p:cNvPr id="14" name="TextBox 40">
            <a:extLst>
              <a:ext uri="{FF2B5EF4-FFF2-40B4-BE49-F238E27FC236}">
                <a16:creationId xmlns:a16="http://schemas.microsoft.com/office/drawing/2014/main" id="{936C9AAB-B518-451F-BC9B-12F6E9473C14}"/>
              </a:ext>
            </a:extLst>
          </p:cNvPr>
          <p:cNvSpPr txBox="1"/>
          <p:nvPr/>
        </p:nvSpPr>
        <p:spPr>
          <a:xfrm>
            <a:off x="8010121" y="4580711"/>
            <a:ext cx="1957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Low-field MRI</a:t>
            </a:r>
          </a:p>
        </p:txBody>
      </p:sp>
      <p:pic>
        <p:nvPicPr>
          <p:cNvPr id="15" name="Picture 14" descr="A picture containing sitting, hydrant, meter&#10;&#10;Description automatically generated">
            <a:extLst>
              <a:ext uri="{FF2B5EF4-FFF2-40B4-BE49-F238E27FC236}">
                <a16:creationId xmlns:a16="http://schemas.microsoft.com/office/drawing/2014/main" id="{AFB82EA5-F15B-47CB-A380-9662C55E5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3" y="2764469"/>
            <a:ext cx="2147785" cy="16079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78512" y="2350410"/>
            <a:ext cx="210885" cy="2115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3CFF1B-FC2A-4ADE-A05F-56554C8A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704" y="2380497"/>
            <a:ext cx="2009534" cy="2054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252193" y="5922628"/>
            <a:ext cx="10370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Ge Wang, Jong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</a:rPr>
              <a:t>Chul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 Ye, Bruno De Man, Deep Learning for Tomographic Image Reconstruction, pending, Nature Machine Intelligence, 2020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64361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Roadmap for Deep Tomographic Imaging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26464"/>
            <a:ext cx="9448800" cy="5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IEEE Trans. Medical Imaging Special Issue</a:t>
            </a:r>
            <a:endParaRPr lang="zh-CN" alt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" y="1426464"/>
            <a:ext cx="7149620" cy="527913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901" y="3254850"/>
            <a:ext cx="8587029" cy="34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65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Deep Reconstruction Results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46" y="1685394"/>
            <a:ext cx="1659791" cy="3740620"/>
            <a:chOff x="1342746" y="1205901"/>
            <a:chExt cx="1659791" cy="374062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88AF4BB-A4DC-4B80-8906-CE96A24DA1C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24" b="20066"/>
            <a:stretch/>
          </p:blipFill>
          <p:spPr bwMode="auto">
            <a:xfrm>
              <a:off x="1356618" y="1575233"/>
              <a:ext cx="1645919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411A8B2-F9ED-4CD6-A953-123DA4E7C17E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24" b="20066"/>
            <a:stretch/>
          </p:blipFill>
          <p:spPr bwMode="auto">
            <a:xfrm>
              <a:off x="1356618" y="3300601"/>
              <a:ext cx="1645919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342746" y="1205901"/>
              <a:ext cx="165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13226" y="1685394"/>
            <a:ext cx="1646412" cy="3740620"/>
            <a:chOff x="3216729" y="1205901"/>
            <a:chExt cx="1646412" cy="3740620"/>
          </a:xfrm>
        </p:grpSpPr>
        <p:pic>
          <p:nvPicPr>
            <p:cNvPr id="9" name="Picture 4" descr="No alt text provided for this image">
              <a:extLst>
                <a:ext uri="{FF2B5EF4-FFF2-40B4-BE49-F238E27FC236}">
                  <a16:creationId xmlns:a16="http://schemas.microsoft.com/office/drawing/2014/main" id="{4695C95A-7AA3-4BC2-BA9F-6EA36FC27B4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67"/>
            <a:stretch/>
          </p:blipFill>
          <p:spPr bwMode="auto">
            <a:xfrm>
              <a:off x="3217222" y="1575233"/>
              <a:ext cx="1645919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No alt text provided for this image">
              <a:extLst>
                <a:ext uri="{FF2B5EF4-FFF2-40B4-BE49-F238E27FC236}">
                  <a16:creationId xmlns:a16="http://schemas.microsoft.com/office/drawing/2014/main" id="{E2412C81-9DCE-4422-B01C-6BCC0819730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67"/>
            <a:stretch/>
          </p:blipFill>
          <p:spPr bwMode="auto">
            <a:xfrm>
              <a:off x="3216976" y="3300601"/>
              <a:ext cx="1645919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216729" y="1205901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MRI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0327" y="1685394"/>
            <a:ext cx="1659687" cy="3740620"/>
            <a:chOff x="5063566" y="1205901"/>
            <a:chExt cx="1659687" cy="3740620"/>
          </a:xfrm>
        </p:grpSpPr>
        <p:pic>
          <p:nvPicPr>
            <p:cNvPr id="13" name="Picture 2" descr="No alt text provided for this image">
              <a:extLst>
                <a:ext uri="{FF2B5EF4-FFF2-40B4-BE49-F238E27FC236}">
                  <a16:creationId xmlns:a16="http://schemas.microsoft.com/office/drawing/2014/main" id="{049AE84F-439F-4D41-93F6-DF888E935C99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67"/>
            <a:stretch/>
          </p:blipFill>
          <p:spPr bwMode="auto">
            <a:xfrm>
              <a:off x="5077334" y="1575233"/>
              <a:ext cx="1645919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No alt text provided for this image">
              <a:extLst>
                <a:ext uri="{FF2B5EF4-FFF2-40B4-BE49-F238E27FC236}">
                  <a16:creationId xmlns:a16="http://schemas.microsoft.com/office/drawing/2014/main" id="{74B840E1-92E5-4A38-A8A3-BC04BEDB4BF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67"/>
            <a:stretch/>
          </p:blipFill>
          <p:spPr bwMode="auto">
            <a:xfrm>
              <a:off x="5077334" y="3300601"/>
              <a:ext cx="1645919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063566" y="1205901"/>
              <a:ext cx="1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PET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40703" y="1685394"/>
            <a:ext cx="1646166" cy="3740620"/>
            <a:chOff x="6937446" y="1205901"/>
            <a:chExt cx="1646166" cy="37406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7AD6509-E2DE-B04D-BFC0-68C45CC72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446" y="1575233"/>
              <a:ext cx="1645920" cy="16459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B5814F-026C-B24D-AA60-B72012B17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692" y="3300601"/>
              <a:ext cx="1645920" cy="1645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937447" y="1205901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797559" y="1685394"/>
            <a:ext cx="1646411" cy="3740620"/>
            <a:chOff x="8797559" y="1205901"/>
            <a:chExt cx="1646411" cy="37406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9A66D5-DB18-6749-A68E-5B6A8D99C758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/>
            <a:srcRect l="3528" t="5377" r="79664" b="47382"/>
            <a:stretch/>
          </p:blipFill>
          <p:spPr>
            <a:xfrm>
              <a:off x="8798051" y="1575233"/>
              <a:ext cx="1645919" cy="1645920"/>
            </a:xfrm>
            <a:prstGeom prst="rect">
              <a:avLst/>
            </a:prstGeom>
            <a:effectLst/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C18604A-D481-3045-A45E-7C2E7E63AAD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/>
            <a:srcRect l="80233" t="7235" r="2959" b="45524"/>
            <a:stretch/>
          </p:blipFill>
          <p:spPr>
            <a:xfrm>
              <a:off x="8798051" y="3300601"/>
              <a:ext cx="1645919" cy="1645920"/>
            </a:xfrm>
            <a:prstGeom prst="rect">
              <a:avLst/>
            </a:prstGeom>
            <a:effectLst/>
          </p:spPr>
        </p:pic>
        <p:sp>
          <p:nvSpPr>
            <p:cNvPr id="23" name="TextBox 22"/>
            <p:cNvSpPr txBox="1"/>
            <p:nvPr/>
          </p:nvSpPr>
          <p:spPr>
            <a:xfrm>
              <a:off x="8797559" y="1205901"/>
              <a:ext cx="1646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Optical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3ECAD1-F7D6-4B40-91E5-7C0C8C9B087B}"/>
              </a:ext>
            </a:extLst>
          </p:cNvPr>
          <p:cNvSpPr txBox="1"/>
          <p:nvPr/>
        </p:nvSpPr>
        <p:spPr>
          <a:xfrm rot="16200000">
            <a:off x="335120" y="2693020"/>
            <a:ext cx="164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05E1B-D589-40E1-BAFA-FC836413B72B}"/>
              </a:ext>
            </a:extLst>
          </p:cNvPr>
          <p:cNvSpPr txBox="1"/>
          <p:nvPr/>
        </p:nvSpPr>
        <p:spPr>
          <a:xfrm rot="16200000">
            <a:off x="328182" y="4411450"/>
            <a:ext cx="1645921" cy="3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162050" y="3343498"/>
            <a:ext cx="0" cy="729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52193" y="5755361"/>
            <a:ext cx="10370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Ge Wang, Jong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</a:rPr>
              <a:t>Chul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 Ye, Bruno De Man, Deep Learning for Tomographic Image Reconstruction, pending, Nature Machine Intelligence, 2020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61452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E48824-6657-EA3E-A0CF-5B47DF20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67" y="0"/>
            <a:ext cx="7029349" cy="2448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28623E-26C1-121C-DCD2-71ED1B61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64" y="2178786"/>
            <a:ext cx="6577530" cy="4474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305B2B-289D-085C-3024-93DC15891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" y="502681"/>
            <a:ext cx="4600581" cy="58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05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0CCE8-E0F1-4630-6D1A-B789B717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82" y="76195"/>
            <a:ext cx="8484655" cy="597092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F383F18-6C65-2540-2116-EB436AF7C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11" y="6142358"/>
            <a:ext cx="10213220" cy="639447"/>
          </a:xfrm>
        </p:spPr>
        <p:txBody>
          <a:bodyPr>
            <a:norm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/>
              <a:t>Wang G, Badal A, Jia X, Maltz JS, Mueller K, Myers KJ, Niu C, Vannier MW, Yan PK, Yu Z, Zeng RP: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/>
              <a:t>Development of Metaverse for Intelligent Healthcare. Nature Machine Intelligence 4:922–929, 2022</a:t>
            </a:r>
          </a:p>
        </p:txBody>
      </p:sp>
    </p:spTree>
    <p:extLst>
      <p:ext uri="{BB962C8B-B14F-4D97-AF65-F5344CB8AC3E}">
        <p14:creationId xmlns:p14="http://schemas.microsoft.com/office/powerpoint/2010/main" val="37537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Instructor: </a:t>
            </a:r>
            <a:r>
              <a:rPr lang="en-US" sz="4800" b="0" dirty="0"/>
              <a:t>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6F814-FE41-5F31-D867-861E7FBA3A99}"/>
              </a:ext>
            </a:extLst>
          </p:cNvPr>
          <p:cNvSpPr txBox="1"/>
          <p:nvPr/>
        </p:nvSpPr>
        <p:spPr>
          <a:xfrm>
            <a:off x="780345" y="5690026"/>
            <a:ext cx="10057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3"/>
              </a:rPr>
              <a:t>https://faculty.rpi.edu/ge-wang</a:t>
            </a:r>
            <a:r>
              <a:rPr lang="en-US" sz="2000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8010-9353-174D-78D3-521A9420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0" y="1823629"/>
            <a:ext cx="11934486" cy="3866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63D125-DD26-6D95-829B-3C2BC402E88C}"/>
              </a:ext>
            </a:extLst>
          </p:cNvPr>
          <p:cNvSpPr txBox="1"/>
          <p:nvPr/>
        </p:nvSpPr>
        <p:spPr>
          <a:xfrm>
            <a:off x="1467402" y="6357278"/>
            <a:ext cx="1036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20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</p:spTree>
    <p:extLst>
      <p:ext uri="{BB962C8B-B14F-4D97-AF65-F5344CB8AC3E}">
        <p14:creationId xmlns:p14="http://schemas.microsoft.com/office/powerpoint/2010/main" val="592016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296774-9B0B-7413-6BC4-9C56019A9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4" y="232566"/>
            <a:ext cx="10155644" cy="65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9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53" y="2712065"/>
            <a:ext cx="11877016" cy="2484783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Why: </a:t>
            </a:r>
            <a:r>
              <a:rPr lang="en-US" sz="3600" b="0" dirty="0"/>
              <a:t>Health-related Knowledge, Career Opportunities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What: </a:t>
            </a:r>
            <a:r>
              <a:rPr lang="en-US" sz="3600" b="0" dirty="0"/>
              <a:t>Major Modalities</a:t>
            </a:r>
            <a:r>
              <a:rPr lang="en-US" sz="3600" dirty="0"/>
              <a:t>, </a:t>
            </a:r>
            <a:r>
              <a:rPr lang="en-US" sz="3600" b="0" dirty="0"/>
              <a:t>Deep Learning-based Imaging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FF0000"/>
                </a:solidFill>
              </a:rPr>
              <a:t>How: </a:t>
            </a:r>
            <a:r>
              <a:rPr lang="en-US" altLang="zh-CN" sz="3600" b="0" dirty="0">
                <a:solidFill>
                  <a:srgbClr val="FF0000"/>
                </a:solidFill>
              </a:rPr>
              <a:t>Pre-requisite</a:t>
            </a:r>
            <a:r>
              <a:rPr lang="en-US" altLang="zh-CN" sz="3600" dirty="0">
                <a:solidFill>
                  <a:srgbClr val="FF0000"/>
                </a:solidFill>
              </a:rPr>
              <a:t>, </a:t>
            </a:r>
            <a:r>
              <a:rPr lang="en-US" altLang="zh-CN" sz="3600" b="0" dirty="0">
                <a:solidFill>
                  <a:srgbClr val="FF0000"/>
                </a:solidFill>
              </a:rPr>
              <a:t>Textbooks, Hands-on, Grading</a:t>
            </a:r>
          </a:p>
        </p:txBody>
      </p:sp>
    </p:spTree>
    <p:extLst>
      <p:ext uri="{BB962C8B-B14F-4D97-AF65-F5344CB8AC3E}">
        <p14:creationId xmlns:p14="http://schemas.microsoft.com/office/powerpoint/2010/main" val="3314556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Pre-requisite</a:t>
            </a:r>
            <a:endParaRPr lang="zh-CN" altLang="en-US" sz="4800" dirty="0"/>
          </a:p>
        </p:txBody>
      </p:sp>
      <p:pic>
        <p:nvPicPr>
          <p:cNvPr id="4" name="Picture 11" descr="http://img2.imagesbn.com/images/18750000/187535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3" y="1603924"/>
            <a:ext cx="3116299" cy="498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55" y="1606634"/>
            <a:ext cx="6909057" cy="49833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28367" y="6282225"/>
            <a:ext cx="2135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hlinkClick r:id="rId4"/>
              </a:rPr>
              <a:t>http://www.fully3d.org/rpi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1520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Mathematical Foundation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769" y="1473760"/>
            <a:ext cx="653646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74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5C0D91-898B-1B20-2CE7-9995CC17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6" y="1426464"/>
            <a:ext cx="3771286" cy="5323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D58EA-C802-AABA-8B13-F92EF856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Medical Imaging Textbook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3F46F6-BE72-1564-9F94-512A800F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630" y="1478907"/>
            <a:ext cx="3759361" cy="5218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8965B-40C6-7764-AF16-EE1A76D73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91" y="2540021"/>
            <a:ext cx="4347891" cy="4209548"/>
          </a:xfrm>
          <a:prstGeom prst="rect">
            <a:avLst/>
          </a:prstGeom>
        </p:spPr>
      </p:pic>
      <p:pic>
        <p:nvPicPr>
          <p:cNvPr id="1026" name="Picture 2" descr="Star Images - Free Download on Freepik">
            <a:extLst>
              <a:ext uri="{FF2B5EF4-FFF2-40B4-BE49-F238E27FC236}">
                <a16:creationId xmlns:a16="http://schemas.microsoft.com/office/drawing/2014/main" id="{9C12B8D6-650C-C534-72BF-95744BB6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13" y="4592899"/>
            <a:ext cx="1985972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0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First Book on Deep Reconstruction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2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>
              <a:defRPr/>
            </a:pPr>
            <a:fld id="{497C6A27-C62F-4789-8D4F-AF7F735C11D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" y="1426464"/>
            <a:ext cx="3894568" cy="54326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65307" y="6421766"/>
            <a:ext cx="74369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https://physicsworld.com/a/a-machine-learning-revolution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817" y="1559542"/>
            <a:ext cx="5443183" cy="3645714"/>
          </a:xfrm>
          <a:prstGeom prst="rect">
            <a:avLst/>
          </a:prstGeom>
        </p:spPr>
      </p:pic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17427" y="5117147"/>
            <a:ext cx="4472973" cy="1382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814" y="1931862"/>
            <a:ext cx="2821612" cy="40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66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Deep Analysis vs Deep Reconstruction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77162" y="1847353"/>
            <a:ext cx="6413911" cy="4571033"/>
            <a:chOff x="3302772" y="348702"/>
            <a:chExt cx="8492662" cy="6052507"/>
          </a:xfrm>
        </p:grpSpPr>
        <p:sp>
          <p:nvSpPr>
            <p:cNvPr id="6" name="TextBox 5"/>
            <p:cNvSpPr txBox="1"/>
            <p:nvPr/>
          </p:nvSpPr>
          <p:spPr>
            <a:xfrm>
              <a:off x="9447485" y="3330516"/>
              <a:ext cx="2347949" cy="19561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 of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Book:</a:t>
              </a:r>
            </a:p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Tomographic</a:t>
              </a:r>
            </a:p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Reconstruction</a:t>
              </a:r>
            </a:p>
          </p:txBody>
        </p:sp>
        <p:sp>
          <p:nvSpPr>
            <p:cNvPr id="7" name="Cube 6"/>
            <p:cNvSpPr/>
            <p:nvPr/>
          </p:nvSpPr>
          <p:spPr>
            <a:xfrm>
              <a:off x="6025415" y="348702"/>
              <a:ext cx="3754536" cy="3494982"/>
            </a:xfrm>
            <a:prstGeom prst="cub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415" y="1234440"/>
              <a:ext cx="2923538" cy="26092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007733" y="5264421"/>
              <a:ext cx="244602" cy="5297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8" descr="Image result for head x-ray ct projecti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389" y="4409073"/>
              <a:ext cx="2212202" cy="1992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317422" y="2144331"/>
              <a:ext cx="440171" cy="417979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8524" y="2619374"/>
              <a:ext cx="542925" cy="18097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15239" y="1988054"/>
              <a:ext cx="509586" cy="383671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FF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50191" y="1955316"/>
              <a:ext cx="536994" cy="41207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02772" y="3700373"/>
              <a:ext cx="2772846" cy="9780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Tomographic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Acquisition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5400000">
              <a:off x="8107258" y="1605293"/>
              <a:ext cx="2514388" cy="692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Reconstructed</a:t>
              </a:r>
            </a:p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cxnSp>
          <p:nvCxnSpPr>
            <p:cNvPr id="17" name="Straight Arrow Connector 38"/>
            <p:cNvCxnSpPr>
              <a:stCxn id="10" idx="3"/>
              <a:endCxn id="8" idx="3"/>
            </p:cNvCxnSpPr>
            <p:nvPr/>
          </p:nvCxnSpPr>
          <p:spPr>
            <a:xfrm flipV="1">
              <a:off x="8588591" y="2539062"/>
              <a:ext cx="360362" cy="2866079"/>
            </a:xfrm>
            <a:prstGeom prst="curvedConnector3">
              <a:avLst>
                <a:gd name="adj1" fmla="val 163436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45"/>
            <p:cNvCxnSpPr>
              <a:stCxn id="8" idx="0"/>
              <a:endCxn id="19" idx="0"/>
            </p:cNvCxnSpPr>
            <p:nvPr/>
          </p:nvCxnSpPr>
          <p:spPr>
            <a:xfrm rot="16200000" flipV="1">
              <a:off x="5771369" y="-481376"/>
              <a:ext cx="806038" cy="2625593"/>
            </a:xfrm>
            <a:prstGeom prst="curvedConnector3">
              <a:avLst>
                <a:gd name="adj1" fmla="val 128361"/>
              </a:avLst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723762" y="428402"/>
              <a:ext cx="2275657" cy="183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Analysis,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of Successful Applications of Artificial Intelligence &amp; Machine Learning</a:t>
              </a:r>
            </a:p>
          </p:txBody>
        </p:sp>
        <p:cxnSp>
          <p:nvCxnSpPr>
            <p:cNvPr id="20" name="Straight Arrow Connector 44"/>
            <p:cNvCxnSpPr>
              <a:stCxn id="8" idx="1"/>
              <a:endCxn id="10" idx="1"/>
            </p:cNvCxnSpPr>
            <p:nvPr/>
          </p:nvCxnSpPr>
          <p:spPr>
            <a:xfrm rot="10800000" flipH="1" flipV="1">
              <a:off x="6025415" y="2539061"/>
              <a:ext cx="350974" cy="2866079"/>
            </a:xfrm>
            <a:prstGeom prst="curvedConnector3">
              <a:avLst>
                <a:gd name="adj1" fmla="val -65133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343400" y="5362483"/>
              <a:ext cx="2109189" cy="978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Tomographic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018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Outline of </a:t>
            </a:r>
            <a:r>
              <a:rPr lang="en-US" sz="4800"/>
              <a:t>Our 410-Page </a:t>
            </a:r>
            <a:r>
              <a:rPr lang="en-US" sz="4800" dirty="0"/>
              <a:t>Book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54" y="1634186"/>
            <a:ext cx="9030292" cy="49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2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Schedule for F21</a:t>
            </a:r>
            <a:endParaRPr lang="en-US" sz="4400" b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168297"/>
              </p:ext>
            </p:extLst>
          </p:nvPr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1016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</p:spTree>
    <p:extLst>
      <p:ext uri="{BB962C8B-B14F-4D97-AF65-F5344CB8AC3E}">
        <p14:creationId xmlns:p14="http://schemas.microsoft.com/office/powerpoint/2010/main" val="112385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Schedule for F23 </a:t>
            </a:r>
            <a:r>
              <a:rPr lang="en-US" b="0" dirty="0"/>
              <a:t>(to be done)</a:t>
            </a:r>
            <a:endParaRPr lang="en-US" sz="4400" b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81969"/>
              </p:ext>
            </p:extLst>
          </p:nvPr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08/29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09/01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09/05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1016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</p:spTree>
    <p:extLst>
      <p:ext uri="{BB962C8B-B14F-4D97-AF65-F5344CB8AC3E}">
        <p14:creationId xmlns:p14="http://schemas.microsoft.com/office/powerpoint/2010/main" val="392005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You: </a:t>
            </a:r>
            <a:r>
              <a:rPr lang="en-US" sz="4800" b="0" dirty="0"/>
              <a:t>Email Me (wangg6@rpi.edu)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22EF4-FABC-7E49-6677-1CED97680074}"/>
              </a:ext>
            </a:extLst>
          </p:cNvPr>
          <p:cNvSpPr txBox="1"/>
          <p:nvPr/>
        </p:nvSpPr>
        <p:spPr>
          <a:xfrm>
            <a:off x="4352545" y="1985553"/>
            <a:ext cx="5575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Resume/CT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1-page PPT 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Photograph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Main Courses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GPA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Concentration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Supervisor</a:t>
            </a:r>
          </a:p>
        </p:txBody>
      </p:sp>
      <p:pic>
        <p:nvPicPr>
          <p:cNvPr id="2050" name="Picture 2" descr="Star Images - Free Download on Freepik">
            <a:extLst>
              <a:ext uri="{FF2B5EF4-FFF2-40B4-BE49-F238E27FC236}">
                <a16:creationId xmlns:a16="http://schemas.microsoft.com/office/drawing/2014/main" id="{89000BF8-2A0D-7650-FA30-AA0CA6A8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67" y="2598142"/>
            <a:ext cx="2591754" cy="2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363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EC45-CFB1-1715-E3CE-F45A6395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Teaching Innovation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1F116-5752-9E18-6A35-7349AFFA3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15" y="1787164"/>
            <a:ext cx="10636306" cy="4566371"/>
          </a:xfrm>
        </p:spPr>
      </p:pic>
    </p:spTree>
    <p:extLst>
      <p:ext uri="{BB962C8B-B14F-4D97-AF65-F5344CB8AC3E}">
        <p14:creationId xmlns:p14="http://schemas.microsoft.com/office/powerpoint/2010/main" val="437974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C1D98D-599A-74F4-D6E9-97B7A650E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9571" y="314801"/>
            <a:ext cx="9273368" cy="629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23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Grading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4658" y="1758460"/>
            <a:ext cx="9782684" cy="4692582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2000" dirty="0"/>
              <a:t>The final grade in this course will be based on the student total score on all components of the course. The total score is broken down into the following components:</a:t>
            </a:r>
          </a:p>
          <a:p>
            <a:r>
              <a:rPr lang="en-US" sz="2000" dirty="0"/>
              <a:t>Attendance:			Required or Minus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Homework/project assignments:</a:t>
            </a:r>
            <a:r>
              <a:rPr lang="en-US" sz="2000">
                <a:solidFill>
                  <a:srgbClr val="FF0000"/>
                </a:solidFill>
              </a:rPr>
              <a:t>	40</a:t>
            </a:r>
            <a:r>
              <a:rPr lang="en-US" sz="2000" dirty="0">
                <a:solidFill>
                  <a:srgbClr val="FF0000"/>
                </a:solidFill>
              </a:rPr>
              <a:t>%</a:t>
            </a:r>
          </a:p>
          <a:p>
            <a:r>
              <a:rPr lang="en-US" sz="2000" dirty="0">
                <a:solidFill>
                  <a:srgbClr val="FF0000"/>
                </a:solidFill>
              </a:rPr>
              <a:t>Mid team exam:			30%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Final term exam:			30%</a:t>
            </a:r>
          </a:p>
          <a:p>
            <a:r>
              <a:rPr lang="en-US" sz="2000" dirty="0"/>
              <a:t>In-depth project credit:		Plus</a:t>
            </a:r>
          </a:p>
          <a:p>
            <a:pPr marL="68580" indent="0">
              <a:buNone/>
            </a:pPr>
            <a:r>
              <a:rPr lang="en-US" sz="2000" dirty="0"/>
              <a:t>Grade disputes will be settled at the discretion of the instructor. The problem in question will be re-graded, making it possible for the student to receive a lower score. To dispute an exam grade, the student must explain his/her dispute in writing.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1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29" y="2712065"/>
            <a:ext cx="11798639" cy="2484783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Why: </a:t>
            </a:r>
            <a:r>
              <a:rPr lang="en-US" sz="3600" b="0" dirty="0">
                <a:solidFill>
                  <a:srgbClr val="FF0000"/>
                </a:solidFill>
              </a:rPr>
              <a:t>Health-related Knowledge, Career Opportunities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What: </a:t>
            </a:r>
            <a:r>
              <a:rPr lang="en-US" sz="3600" b="0" dirty="0"/>
              <a:t>Major Modalities</a:t>
            </a:r>
            <a:r>
              <a:rPr lang="en-US" sz="3600" dirty="0"/>
              <a:t>, </a:t>
            </a:r>
            <a:r>
              <a:rPr lang="en-US" sz="3600" b="0" dirty="0"/>
              <a:t>Deep Learning-based Imaging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dirty="0"/>
              <a:t>How: </a:t>
            </a:r>
            <a:r>
              <a:rPr lang="en-US" altLang="zh-CN" sz="3600" b="0" dirty="0"/>
              <a:t>Pre-requisite</a:t>
            </a:r>
            <a:r>
              <a:rPr lang="en-US" altLang="zh-CN" sz="3600" dirty="0"/>
              <a:t>, </a:t>
            </a:r>
            <a:r>
              <a:rPr lang="en-US" altLang="zh-CN" sz="3600" b="0" dirty="0"/>
              <a:t>Textbooks, Projects, Grading</a:t>
            </a:r>
          </a:p>
        </p:txBody>
      </p:sp>
    </p:spTree>
    <p:extLst>
      <p:ext uri="{BB962C8B-B14F-4D97-AF65-F5344CB8AC3E}">
        <p14:creationId xmlns:p14="http://schemas.microsoft.com/office/powerpoint/2010/main" val="212820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Magic Vision</a:t>
            </a:r>
          </a:p>
        </p:txBody>
      </p:sp>
      <p:pic>
        <p:nvPicPr>
          <p:cNvPr id="4" name="Picture 2" descr="Image result for human vision carto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7" y="1699159"/>
            <a:ext cx="8097465" cy="49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763" y="2468309"/>
            <a:ext cx="2616232" cy="29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5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Happy Family</a:t>
            </a:r>
          </a:p>
        </p:txBody>
      </p:sp>
      <p:pic>
        <p:nvPicPr>
          <p:cNvPr id="5" name="Picture 2" descr="Image result for happy family carto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088" y="3376998"/>
            <a:ext cx="2354565" cy="15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RI technologist job outlook from the U.S. Bureau of Labor Statistics -  Stellar Career Colle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464"/>
            <a:ext cx="9453621" cy="543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0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7" y="217265"/>
            <a:ext cx="9965826" cy="64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Market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32" y="1543290"/>
            <a:ext cx="8980936" cy="47275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6784" y="6387660"/>
            <a:ext cx="8839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hlinkClick r:id="rId3"/>
              </a:rPr>
              <a:t>https://www.grandviewresearch.com/industry-analysis/medical-imaging-systems-market</a:t>
            </a:r>
            <a:r>
              <a:rPr lang="zh-CN" altLang="en-US" sz="1600" dirty="0"/>
              <a:t> </a:t>
            </a:r>
          </a:p>
        </p:txBody>
      </p:sp>
      <p:pic>
        <p:nvPicPr>
          <p:cNvPr id="6" name="Picture 2" descr="https://www.medgadget.com/wp-content/uploads/2020/02/MEDICAL-IMAGING-EQUIPMENT-MARK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437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45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329279-E434-45CC-AB4C-13906314CA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F9D651-9602-4D09-AA41-BD41E12998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8E0513-B5B6-4701-B93B-DAF1066B3016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e5cbae32-1e56-4ed1-98f0-920e58778960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13967</TotalTime>
  <Words>1173</Words>
  <Application>Microsoft Office PowerPoint</Application>
  <PresentationFormat>Widescreen</PresentationFormat>
  <Paragraphs>308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Corbel</vt:lpstr>
      <vt:lpstr>Courier New</vt:lpstr>
      <vt:lpstr>Wingdings</vt:lpstr>
      <vt:lpstr>Wingdings 2</vt:lpstr>
      <vt:lpstr>Metro</vt:lpstr>
      <vt:lpstr>PowerPoint Presentation</vt:lpstr>
      <vt:lpstr>Schedule for F24 (Tentative)</vt:lpstr>
      <vt:lpstr>Instructor: Ge</vt:lpstr>
      <vt:lpstr>You: Email Me (wangg6@rpi.edu)</vt:lpstr>
      <vt:lpstr>Outline</vt:lpstr>
      <vt:lpstr>Magic Vision</vt:lpstr>
      <vt:lpstr>Happy Family</vt:lpstr>
      <vt:lpstr>PowerPoint Presentation</vt:lpstr>
      <vt:lpstr>Imaging Market</vt:lpstr>
      <vt:lpstr>Imaging Jobs</vt:lpstr>
      <vt:lpstr>Outline</vt:lpstr>
      <vt:lpstr>First X-ray Picture</vt:lpstr>
      <vt:lpstr>X-ray Radiography</vt:lpstr>
      <vt:lpstr>Computed Tomography (CT)</vt:lpstr>
      <vt:lpstr>Photon-counting Spectral (Color) CT</vt:lpstr>
      <vt:lpstr>Positron Emission Tomography (PET)</vt:lpstr>
      <vt:lpstr>Single Photon Emission CT (SPECT)</vt:lpstr>
      <vt:lpstr>Magnetic Resonance Imaging (MRI)</vt:lpstr>
      <vt:lpstr>Ultrasonic (US) Imaging</vt:lpstr>
      <vt:lpstr>Optical Coherence Tomography (OCT)</vt:lpstr>
      <vt:lpstr>Best Innovative Medical Technology</vt:lpstr>
      <vt:lpstr>Multimodality Tomography</vt:lpstr>
      <vt:lpstr>Simultaneous CT-MRI</vt:lpstr>
      <vt:lpstr>Point of Care Imaging</vt:lpstr>
      <vt:lpstr>Roadmap for Deep Tomographic Imaging</vt:lpstr>
      <vt:lpstr>IEEE Trans. Medical Imaging Special Issue</vt:lpstr>
      <vt:lpstr>Deep Reconstruction Results</vt:lpstr>
      <vt:lpstr>PowerPoint Presentation</vt:lpstr>
      <vt:lpstr>PowerPoint Presentation</vt:lpstr>
      <vt:lpstr>PowerPoint Presentation</vt:lpstr>
      <vt:lpstr>Outline</vt:lpstr>
      <vt:lpstr>Pre-requisite</vt:lpstr>
      <vt:lpstr>Mathematical Foundation</vt:lpstr>
      <vt:lpstr>Medical Imaging Textbook</vt:lpstr>
      <vt:lpstr>First Book on Deep Reconstruction</vt:lpstr>
      <vt:lpstr>Deep Analysis vs Deep Reconstruction</vt:lpstr>
      <vt:lpstr>Outline of Our 410-Page Book</vt:lpstr>
      <vt:lpstr>Schedule for F21</vt:lpstr>
      <vt:lpstr>Schedule for F23 (to be done)</vt:lpstr>
      <vt:lpstr>Teaching Innovation</vt:lpstr>
      <vt:lpstr>PowerPoint Presentation</vt:lpstr>
      <vt:lpstr>Grading Policies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2860</cp:revision>
  <cp:lastPrinted>2012-03-08T21:40:16Z</cp:lastPrinted>
  <dcterms:created xsi:type="dcterms:W3CDTF">2006-10-23T16:36:06Z</dcterms:created>
  <dcterms:modified xsi:type="dcterms:W3CDTF">2024-08-26T15:50:50Z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